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2" r:id="rId4"/>
    <p:sldId id="258" r:id="rId5"/>
    <p:sldId id="272" r:id="rId6"/>
    <p:sldId id="271" r:id="rId7"/>
    <p:sldId id="273" r:id="rId8"/>
    <p:sldId id="274" r:id="rId9"/>
    <p:sldId id="264" r:id="rId10"/>
    <p:sldId id="265" r:id="rId11"/>
    <p:sldId id="266" r:id="rId12"/>
    <p:sldId id="267" r:id="rId13"/>
    <p:sldId id="276" r:id="rId14"/>
    <p:sldId id="279" r:id="rId15"/>
    <p:sldId id="278" r:id="rId16"/>
    <p:sldId id="280" r:id="rId17"/>
    <p:sldId id="275" r:id="rId18"/>
    <p:sldId id="281" r:id="rId19"/>
    <p:sldId id="277" r:id="rId20"/>
    <p:sldId id="28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72" autoAdjust="0"/>
    <p:restoredTop sz="94630" autoAdjust="0"/>
  </p:normalViewPr>
  <p:slideViewPr>
    <p:cSldViewPr>
      <p:cViewPr varScale="1">
        <p:scale>
          <a:sx n="106" d="100"/>
          <a:sy n="106" d="100"/>
        </p:scale>
        <p:origin x="1158" y="108"/>
      </p:cViewPr>
      <p:guideLst>
        <p:guide orient="horz" pos="2160"/>
        <p:guide pos="2880"/>
      </p:guideLst>
    </p:cSldViewPr>
  </p:slideViewPr>
  <p:outlineViewPr>
    <p:cViewPr>
      <p:scale>
        <a:sx n="33" d="100"/>
        <a:sy n="33" d="100"/>
      </p:scale>
      <p:origin x="0" y="263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30E034C-471C-4FB9-AB39-C1C6B85B3E3A}" type="datetimeFigureOut">
              <a:rPr lang="en-US" smtClean="0"/>
              <a:t>3/24/2016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871539-472D-46F3-860D-BEB163C96B09}" type="slidenum">
              <a:rPr lang="en-US" smtClean="0"/>
              <a:t>‹#›</a:t>
            </a:fld>
            <a:endParaRPr lang="en-US"/>
          </a:p>
        </p:txBody>
      </p:sp>
    </p:spTree>
    <p:extLst>
      <p:ext uri="{BB962C8B-B14F-4D97-AF65-F5344CB8AC3E}">
        <p14:creationId xmlns:p14="http://schemas.microsoft.com/office/powerpoint/2010/main" val="1616416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0E034C-471C-4FB9-AB39-C1C6B85B3E3A}" type="datetimeFigureOut">
              <a:rPr lang="en-US" smtClean="0"/>
              <a:t>3/24/2016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871539-472D-46F3-860D-BEB163C96B09}" type="slidenum">
              <a:rPr lang="en-US" smtClean="0"/>
              <a:t>‹#›</a:t>
            </a:fld>
            <a:endParaRPr lang="en-US"/>
          </a:p>
        </p:txBody>
      </p:sp>
    </p:spTree>
    <p:extLst>
      <p:ext uri="{BB962C8B-B14F-4D97-AF65-F5344CB8AC3E}">
        <p14:creationId xmlns:p14="http://schemas.microsoft.com/office/powerpoint/2010/main" val="574890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0E034C-471C-4FB9-AB39-C1C6B85B3E3A}" type="datetimeFigureOut">
              <a:rPr lang="en-US" smtClean="0"/>
              <a:t>3/24/2016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871539-472D-46F3-860D-BEB163C96B09}" type="slidenum">
              <a:rPr lang="en-US" smtClean="0"/>
              <a:t>‹#›</a:t>
            </a:fld>
            <a:endParaRPr lang="en-US"/>
          </a:p>
        </p:txBody>
      </p:sp>
    </p:spTree>
    <p:extLst>
      <p:ext uri="{BB962C8B-B14F-4D97-AF65-F5344CB8AC3E}">
        <p14:creationId xmlns:p14="http://schemas.microsoft.com/office/powerpoint/2010/main" val="1165009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0E034C-471C-4FB9-AB39-C1C6B85B3E3A}" type="datetimeFigureOut">
              <a:rPr lang="en-US" smtClean="0"/>
              <a:t>3/24/2016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871539-472D-46F3-860D-BEB163C96B09}" type="slidenum">
              <a:rPr lang="en-US" smtClean="0"/>
              <a:t>‹#›</a:t>
            </a:fld>
            <a:endParaRPr lang="en-US"/>
          </a:p>
        </p:txBody>
      </p:sp>
    </p:spTree>
    <p:extLst>
      <p:ext uri="{BB962C8B-B14F-4D97-AF65-F5344CB8AC3E}">
        <p14:creationId xmlns:p14="http://schemas.microsoft.com/office/powerpoint/2010/main" val="4071674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0E034C-471C-4FB9-AB39-C1C6B85B3E3A}" type="datetimeFigureOut">
              <a:rPr lang="en-US" smtClean="0"/>
              <a:t>3/24/2016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871539-472D-46F3-860D-BEB163C96B09}" type="slidenum">
              <a:rPr lang="en-US" smtClean="0"/>
              <a:t>‹#›</a:t>
            </a:fld>
            <a:endParaRPr lang="en-US"/>
          </a:p>
        </p:txBody>
      </p:sp>
    </p:spTree>
    <p:extLst>
      <p:ext uri="{BB962C8B-B14F-4D97-AF65-F5344CB8AC3E}">
        <p14:creationId xmlns:p14="http://schemas.microsoft.com/office/powerpoint/2010/main" val="4208089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30E034C-471C-4FB9-AB39-C1C6B85B3E3A}" type="datetimeFigureOut">
              <a:rPr lang="en-US" smtClean="0"/>
              <a:t>3/24/2016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871539-472D-46F3-860D-BEB163C96B09}" type="slidenum">
              <a:rPr lang="en-US" smtClean="0"/>
              <a:t>‹#›</a:t>
            </a:fld>
            <a:endParaRPr lang="en-US"/>
          </a:p>
        </p:txBody>
      </p:sp>
    </p:spTree>
    <p:extLst>
      <p:ext uri="{BB962C8B-B14F-4D97-AF65-F5344CB8AC3E}">
        <p14:creationId xmlns:p14="http://schemas.microsoft.com/office/powerpoint/2010/main" val="26356632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30E034C-471C-4FB9-AB39-C1C6B85B3E3A}" type="datetimeFigureOut">
              <a:rPr lang="en-US" smtClean="0"/>
              <a:t>3/24/2016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871539-472D-46F3-860D-BEB163C96B09}" type="slidenum">
              <a:rPr lang="en-US" smtClean="0"/>
              <a:t>‹#›</a:t>
            </a:fld>
            <a:endParaRPr lang="en-US"/>
          </a:p>
        </p:txBody>
      </p:sp>
    </p:spTree>
    <p:extLst>
      <p:ext uri="{BB962C8B-B14F-4D97-AF65-F5344CB8AC3E}">
        <p14:creationId xmlns:p14="http://schemas.microsoft.com/office/powerpoint/2010/main" val="1321897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30E034C-471C-4FB9-AB39-C1C6B85B3E3A}" type="datetimeFigureOut">
              <a:rPr lang="en-US" smtClean="0"/>
              <a:t>3/24/2016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871539-472D-46F3-860D-BEB163C96B09}" type="slidenum">
              <a:rPr lang="en-US" smtClean="0"/>
              <a:t>‹#›</a:t>
            </a:fld>
            <a:endParaRPr lang="en-US"/>
          </a:p>
        </p:txBody>
      </p:sp>
    </p:spTree>
    <p:extLst>
      <p:ext uri="{BB962C8B-B14F-4D97-AF65-F5344CB8AC3E}">
        <p14:creationId xmlns:p14="http://schemas.microsoft.com/office/powerpoint/2010/main" val="3223596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0E034C-471C-4FB9-AB39-C1C6B85B3E3A}" type="datetimeFigureOut">
              <a:rPr lang="en-US" smtClean="0"/>
              <a:t>3/24/2016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871539-472D-46F3-860D-BEB163C96B09}" type="slidenum">
              <a:rPr lang="en-US" smtClean="0"/>
              <a:t>‹#›</a:t>
            </a:fld>
            <a:endParaRPr lang="en-US"/>
          </a:p>
        </p:txBody>
      </p:sp>
    </p:spTree>
    <p:extLst>
      <p:ext uri="{BB962C8B-B14F-4D97-AF65-F5344CB8AC3E}">
        <p14:creationId xmlns:p14="http://schemas.microsoft.com/office/powerpoint/2010/main" val="156167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0E034C-471C-4FB9-AB39-C1C6B85B3E3A}" type="datetimeFigureOut">
              <a:rPr lang="en-US" smtClean="0"/>
              <a:t>3/24/2016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871539-472D-46F3-860D-BEB163C96B09}" type="slidenum">
              <a:rPr lang="en-US" smtClean="0"/>
              <a:t>‹#›</a:t>
            </a:fld>
            <a:endParaRPr lang="en-US"/>
          </a:p>
        </p:txBody>
      </p:sp>
    </p:spTree>
    <p:extLst>
      <p:ext uri="{BB962C8B-B14F-4D97-AF65-F5344CB8AC3E}">
        <p14:creationId xmlns:p14="http://schemas.microsoft.com/office/powerpoint/2010/main" val="42083499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0E034C-471C-4FB9-AB39-C1C6B85B3E3A}" type="datetimeFigureOut">
              <a:rPr lang="en-US" smtClean="0"/>
              <a:t>3/24/2016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871539-472D-46F3-860D-BEB163C96B09}" type="slidenum">
              <a:rPr lang="en-US" smtClean="0"/>
              <a:t>‹#›</a:t>
            </a:fld>
            <a:endParaRPr lang="en-US"/>
          </a:p>
        </p:txBody>
      </p:sp>
    </p:spTree>
    <p:extLst>
      <p:ext uri="{BB962C8B-B14F-4D97-AF65-F5344CB8AC3E}">
        <p14:creationId xmlns:p14="http://schemas.microsoft.com/office/powerpoint/2010/main" val="3671260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0E034C-471C-4FB9-AB39-C1C6B85B3E3A}" type="datetimeFigureOut">
              <a:rPr lang="en-US" smtClean="0"/>
              <a:t>3/24/2016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871539-472D-46F3-860D-BEB163C96B09}" type="slidenum">
              <a:rPr lang="en-US" smtClean="0"/>
              <a:t>‹#›</a:t>
            </a:fld>
            <a:endParaRPr lang="en-US"/>
          </a:p>
        </p:txBody>
      </p:sp>
    </p:spTree>
    <p:extLst>
      <p:ext uri="{BB962C8B-B14F-4D97-AF65-F5344CB8AC3E}">
        <p14:creationId xmlns:p14="http://schemas.microsoft.com/office/powerpoint/2010/main" val="22095595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295400"/>
            <a:ext cx="7772400" cy="1470025"/>
          </a:xfrm>
        </p:spPr>
        <p:txBody>
          <a:bodyPr/>
          <a:lstStyle/>
          <a:p>
            <a:r>
              <a:rPr lang="en-US" dirty="0" smtClean="0"/>
              <a:t>Writing Program-level Student Learning Outcomes (PSLOs)</a:t>
            </a:r>
            <a:endParaRPr lang="en-US" dirty="0"/>
          </a:p>
        </p:txBody>
      </p:sp>
      <p:sp>
        <p:nvSpPr>
          <p:cNvPr id="3" name="Subtitle 2"/>
          <p:cNvSpPr>
            <a:spLocks noGrp="1"/>
          </p:cNvSpPr>
          <p:nvPr>
            <p:ph type="subTitle" idx="1"/>
          </p:nvPr>
        </p:nvSpPr>
        <p:spPr>
          <a:xfrm>
            <a:off x="1295400" y="3200400"/>
            <a:ext cx="6400800" cy="1752600"/>
          </a:xfrm>
        </p:spPr>
        <p:txBody>
          <a:bodyPr/>
          <a:lstStyle/>
          <a:p>
            <a:r>
              <a:rPr lang="en-US" dirty="0" smtClean="0">
                <a:solidFill>
                  <a:schemeClr val="tx1"/>
                </a:solidFill>
              </a:rPr>
              <a:t>Practicing Assessment Leadership Within Departments and Institutional Supports for this Work</a:t>
            </a:r>
            <a:endParaRPr lang="en-US" dirty="0">
              <a:solidFill>
                <a:schemeClr val="tx1"/>
              </a:solidFill>
            </a:endParaRPr>
          </a:p>
        </p:txBody>
      </p:sp>
    </p:spTree>
    <p:extLst>
      <p:ext uri="{BB962C8B-B14F-4D97-AF65-F5344CB8AC3E}">
        <p14:creationId xmlns:p14="http://schemas.microsoft.com/office/powerpoint/2010/main" val="42058190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4400" b="0" kern="1200" dirty="0" smtClean="0">
                <a:solidFill>
                  <a:schemeClr val="tx1"/>
                </a:solidFill>
                <a:effectLst/>
                <a:latin typeface="+mj-lt"/>
                <a:ea typeface="+mj-ea"/>
                <a:cs typeface="+mj-cs"/>
              </a:rPr>
              <a:t>Components of well-written PSLOs</a:t>
            </a:r>
            <a:endParaRPr lang="en-US" dirty="0"/>
          </a:p>
        </p:txBody>
      </p:sp>
      <p:sp>
        <p:nvSpPr>
          <p:cNvPr id="3" name="Content Placeholder 2"/>
          <p:cNvSpPr>
            <a:spLocks noGrp="1"/>
          </p:cNvSpPr>
          <p:nvPr>
            <p:ph idx="1"/>
          </p:nvPr>
        </p:nvSpPr>
        <p:spPr/>
        <p:txBody>
          <a:bodyPr>
            <a:normAutofit lnSpcReduction="10000"/>
          </a:bodyPr>
          <a:lstStyle/>
          <a:p>
            <a:pPr lvl="0"/>
            <a:r>
              <a:rPr lang="en-US" dirty="0"/>
              <a:t>Easily and similarly understood by stakeholders</a:t>
            </a:r>
          </a:p>
          <a:p>
            <a:pPr lvl="0"/>
            <a:endParaRPr lang="en-US" sz="2400" b="0" dirty="0" smtClean="0"/>
          </a:p>
          <a:p>
            <a:pPr lvl="1"/>
            <a:r>
              <a:rPr lang="en-US" b="0" dirty="0" smtClean="0"/>
              <a:t>Faculty in your program, or faculty who are part of a similar program at other institutions, should be able to the read the collection of PSLOs and know what concepts need to be understood, skills mastered, and issues addressed within the collection of courses The PSLOs are strong enough to drive the curriculum.</a:t>
            </a:r>
          </a:p>
        </p:txBody>
      </p:sp>
    </p:spTree>
    <p:extLst>
      <p:ext uri="{BB962C8B-B14F-4D97-AF65-F5344CB8AC3E}">
        <p14:creationId xmlns:p14="http://schemas.microsoft.com/office/powerpoint/2010/main" val="33089148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4400" b="0" kern="1200" dirty="0" smtClean="0">
                <a:solidFill>
                  <a:schemeClr val="tx1"/>
                </a:solidFill>
                <a:effectLst/>
                <a:latin typeface="+mj-lt"/>
                <a:ea typeface="+mj-ea"/>
                <a:cs typeface="+mj-cs"/>
              </a:rPr>
              <a:t>Components of well-written PSLOs</a:t>
            </a:r>
            <a:endParaRPr lang="en-US" dirty="0"/>
          </a:p>
        </p:txBody>
      </p:sp>
      <p:sp>
        <p:nvSpPr>
          <p:cNvPr id="3" name="Content Placeholder 2"/>
          <p:cNvSpPr>
            <a:spLocks noGrp="1"/>
          </p:cNvSpPr>
          <p:nvPr>
            <p:ph idx="1"/>
          </p:nvPr>
        </p:nvSpPr>
        <p:spPr/>
        <p:txBody>
          <a:bodyPr>
            <a:normAutofit/>
          </a:bodyPr>
          <a:lstStyle/>
          <a:p>
            <a:pPr lvl="0"/>
            <a:r>
              <a:rPr lang="en-US" b="0" kern="1200" dirty="0" smtClean="0">
                <a:solidFill>
                  <a:schemeClr val="tx1"/>
                </a:solidFill>
                <a:effectLst/>
                <a:latin typeface="+mj-lt"/>
                <a:ea typeface="+mj-ea"/>
                <a:cs typeface="+mj-cs"/>
              </a:rPr>
              <a:t>Easily and similarly understood by stakeholders</a:t>
            </a:r>
            <a:endParaRPr lang="en-US" dirty="0"/>
          </a:p>
          <a:p>
            <a:pPr lvl="1"/>
            <a:r>
              <a:rPr lang="en-US" b="0" dirty="0" smtClean="0"/>
              <a:t>Prospective students and parents/family of prospective students can understand what they’ll be able to do when they complete the program. The PSLOS clearly communicate the added-value of the program to prospective students and their parents/families</a:t>
            </a:r>
            <a:r>
              <a:rPr lang="en-US" sz="2000" b="0" dirty="0" smtClean="0"/>
              <a:t>.</a:t>
            </a:r>
          </a:p>
        </p:txBody>
      </p:sp>
    </p:spTree>
    <p:extLst>
      <p:ext uri="{BB962C8B-B14F-4D97-AF65-F5344CB8AC3E}">
        <p14:creationId xmlns:p14="http://schemas.microsoft.com/office/powerpoint/2010/main" val="20871001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4400" b="0" kern="1200" dirty="0" smtClean="0">
                <a:solidFill>
                  <a:schemeClr val="tx1"/>
                </a:solidFill>
                <a:effectLst/>
                <a:latin typeface="+mj-lt"/>
                <a:ea typeface="+mj-ea"/>
                <a:cs typeface="+mj-cs"/>
              </a:rPr>
              <a:t>Components of well-written PSLOs</a:t>
            </a:r>
            <a:endParaRPr lang="en-US" dirty="0"/>
          </a:p>
        </p:txBody>
      </p:sp>
      <p:sp>
        <p:nvSpPr>
          <p:cNvPr id="3" name="Content Placeholder 2"/>
          <p:cNvSpPr>
            <a:spLocks noGrp="1"/>
          </p:cNvSpPr>
          <p:nvPr>
            <p:ph idx="1"/>
          </p:nvPr>
        </p:nvSpPr>
        <p:spPr/>
        <p:txBody>
          <a:bodyPr>
            <a:normAutofit fontScale="92500" lnSpcReduction="20000"/>
          </a:bodyPr>
          <a:lstStyle/>
          <a:p>
            <a:pPr lvl="0"/>
            <a:r>
              <a:rPr lang="en-US" sz="3500" b="0" kern="1200" dirty="0" smtClean="0">
                <a:solidFill>
                  <a:schemeClr val="tx1"/>
                </a:solidFill>
                <a:effectLst/>
                <a:latin typeface="+mj-lt"/>
                <a:ea typeface="+mj-ea"/>
                <a:cs typeface="+mj-cs"/>
              </a:rPr>
              <a:t>Easily and similarly understood by stakeholders</a:t>
            </a:r>
            <a:endParaRPr lang="en-US" sz="3500" dirty="0" smtClean="0">
              <a:effectLst/>
            </a:endParaRPr>
          </a:p>
          <a:p>
            <a:pPr lvl="0"/>
            <a:r>
              <a:rPr lang="en-US" b="0" dirty="0" smtClean="0"/>
              <a:t>Assure stakeholders that students exit the program with the appropriate knowledge, skills, and abilities to be successful</a:t>
            </a:r>
          </a:p>
          <a:p>
            <a:pPr lvl="1"/>
            <a:r>
              <a:rPr lang="en-US" b="0" dirty="0" smtClean="0"/>
              <a:t>Prospective employers should be able to discern the skill sets of graduates of career technical programs. 	</a:t>
            </a:r>
          </a:p>
          <a:p>
            <a:pPr lvl="1"/>
            <a:r>
              <a:rPr lang="en-US" dirty="0"/>
              <a:t>Transfer institutions should be able to discern the skill sets of graduates of educational programs that build upon this one.</a:t>
            </a:r>
          </a:p>
          <a:p>
            <a:endParaRPr lang="en-US" dirty="0"/>
          </a:p>
        </p:txBody>
      </p:sp>
    </p:spTree>
    <p:extLst>
      <p:ext uri="{BB962C8B-B14F-4D97-AF65-F5344CB8AC3E}">
        <p14:creationId xmlns:p14="http://schemas.microsoft.com/office/powerpoint/2010/main" val="32770571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Writing PSLOs</a:t>
            </a:r>
            <a:endParaRPr lang="en-US" dirty="0"/>
          </a:p>
        </p:txBody>
      </p:sp>
      <p:sp>
        <p:nvSpPr>
          <p:cNvPr id="3" name="Content Placeholder 2"/>
          <p:cNvSpPr>
            <a:spLocks noGrp="1"/>
          </p:cNvSpPr>
          <p:nvPr>
            <p:ph idx="1"/>
          </p:nvPr>
        </p:nvSpPr>
        <p:spPr/>
        <p:txBody>
          <a:bodyPr/>
          <a:lstStyle/>
          <a:p>
            <a:r>
              <a:rPr lang="en-US" dirty="0" smtClean="0"/>
              <a:t>At 2 PM, be prepared to review and discuss your answers.</a:t>
            </a:r>
          </a:p>
          <a:p>
            <a:endParaRPr lang="en-US" dirty="0"/>
          </a:p>
          <a:p>
            <a:r>
              <a:rPr lang="en-US" dirty="0" smtClean="0"/>
              <a:t>2:15 Break time</a:t>
            </a:r>
          </a:p>
          <a:p>
            <a:pPr marL="0" indent="0">
              <a:buNone/>
            </a:pPr>
            <a:endParaRPr lang="en-US" dirty="0" smtClean="0"/>
          </a:p>
          <a:p>
            <a:pPr marL="0" indent="0">
              <a:buNone/>
            </a:pPr>
            <a:r>
              <a:rPr lang="en-US" dirty="0" smtClean="0"/>
              <a:t>We’ll reconvene at 2:30 for Session B. </a:t>
            </a:r>
            <a:endParaRPr lang="en-US" dirty="0"/>
          </a:p>
        </p:txBody>
      </p:sp>
    </p:spTree>
    <p:extLst>
      <p:ext uri="{BB962C8B-B14F-4D97-AF65-F5344CB8AC3E}">
        <p14:creationId xmlns:p14="http://schemas.microsoft.com/office/powerpoint/2010/main" val="37250543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Recap of College Goals </a:t>
            </a:r>
            <a:r>
              <a:rPr lang="en-US" dirty="0" smtClean="0"/>
              <a:t/>
            </a:r>
            <a:br>
              <a:rPr lang="en-US" dirty="0" smtClean="0"/>
            </a:br>
            <a:r>
              <a:rPr lang="en-US" dirty="0" smtClean="0"/>
              <a:t>for PSLOs</a:t>
            </a:r>
            <a:endParaRPr lang="en-US" dirty="0"/>
          </a:p>
        </p:txBody>
      </p:sp>
      <p:sp>
        <p:nvSpPr>
          <p:cNvPr id="3" name="Content Placeholder 2"/>
          <p:cNvSpPr>
            <a:spLocks noGrp="1"/>
          </p:cNvSpPr>
          <p:nvPr>
            <p:ph idx="1"/>
          </p:nvPr>
        </p:nvSpPr>
        <p:spPr/>
        <p:txBody>
          <a:bodyPr/>
          <a:lstStyle/>
          <a:p>
            <a:pPr lvl="0"/>
            <a:r>
              <a:rPr lang="en-US" dirty="0" smtClean="0"/>
              <a:t>Use </a:t>
            </a:r>
            <a:r>
              <a:rPr lang="en-US" dirty="0"/>
              <a:t>what you have learned to lead your department through the development or revision of PSLOs.  </a:t>
            </a:r>
            <a:endParaRPr lang="en-US" dirty="0" smtClean="0"/>
          </a:p>
          <a:p>
            <a:pPr lvl="0"/>
            <a:r>
              <a:rPr lang="en-US" dirty="0" smtClean="0"/>
              <a:t>Meet </a:t>
            </a:r>
            <a:r>
              <a:rPr lang="en-US" dirty="0"/>
              <a:t>deadlines for </a:t>
            </a:r>
            <a:r>
              <a:rPr lang="en-US" dirty="0" smtClean="0"/>
              <a:t>Blueprint/Planning/Catalog</a:t>
            </a:r>
          </a:p>
          <a:p>
            <a:pPr lvl="0"/>
            <a:r>
              <a:rPr lang="en-US" dirty="0" smtClean="0"/>
              <a:t>Active Involvement by your department and other stakeholders is needed for this process</a:t>
            </a:r>
            <a:endParaRPr lang="en-US" dirty="0"/>
          </a:p>
          <a:p>
            <a:endParaRPr lang="en-US" dirty="0"/>
          </a:p>
        </p:txBody>
      </p:sp>
    </p:spTree>
    <p:extLst>
      <p:ext uri="{BB962C8B-B14F-4D97-AF65-F5344CB8AC3E}">
        <p14:creationId xmlns:p14="http://schemas.microsoft.com/office/powerpoint/2010/main" val="3462838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Steps of Process</a:t>
            </a:r>
            <a:endParaRPr lang="en-US" dirty="0"/>
          </a:p>
        </p:txBody>
      </p:sp>
      <p:sp>
        <p:nvSpPr>
          <p:cNvPr id="3" name="Content Placeholder 2"/>
          <p:cNvSpPr>
            <a:spLocks noGrp="1"/>
          </p:cNvSpPr>
          <p:nvPr>
            <p:ph idx="1"/>
          </p:nvPr>
        </p:nvSpPr>
        <p:spPr/>
        <p:txBody>
          <a:bodyPr/>
          <a:lstStyle/>
          <a:p>
            <a:pPr marL="514350" lvl="0" indent="-514350">
              <a:buFont typeface="+mj-lt"/>
              <a:buAutoNum type="arabicPeriod"/>
            </a:pPr>
            <a:r>
              <a:rPr lang="en-US" dirty="0"/>
              <a:t>Identify your programs </a:t>
            </a:r>
          </a:p>
          <a:p>
            <a:pPr marL="514350" lvl="0" indent="-514350">
              <a:buFont typeface="+mj-lt"/>
              <a:buAutoNum type="arabicPeriod"/>
            </a:pPr>
            <a:r>
              <a:rPr lang="en-US" dirty="0"/>
              <a:t>Identify the roles your students play after they complete your program that are influenced by having been in your program</a:t>
            </a:r>
          </a:p>
          <a:p>
            <a:pPr marL="514350" lvl="0" indent="-514350">
              <a:buFont typeface="+mj-lt"/>
              <a:buAutoNum type="arabicPeriod"/>
            </a:pPr>
            <a:r>
              <a:rPr lang="en-US" dirty="0"/>
              <a:t>Based on those roles, identify stakeholders to participate in the process </a:t>
            </a:r>
          </a:p>
          <a:p>
            <a:endParaRPr lang="en-US" dirty="0"/>
          </a:p>
        </p:txBody>
      </p:sp>
    </p:spTree>
    <p:extLst>
      <p:ext uri="{BB962C8B-B14F-4D97-AF65-F5344CB8AC3E}">
        <p14:creationId xmlns:p14="http://schemas.microsoft.com/office/powerpoint/2010/main" val="3832835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Steps of Process</a:t>
            </a:r>
            <a:endParaRPr lang="en-US" dirty="0"/>
          </a:p>
        </p:txBody>
      </p:sp>
      <p:sp>
        <p:nvSpPr>
          <p:cNvPr id="3" name="Content Placeholder 2"/>
          <p:cNvSpPr>
            <a:spLocks noGrp="1"/>
          </p:cNvSpPr>
          <p:nvPr>
            <p:ph idx="1"/>
          </p:nvPr>
        </p:nvSpPr>
        <p:spPr/>
        <p:txBody>
          <a:bodyPr/>
          <a:lstStyle/>
          <a:p>
            <a:pPr marL="514350" lvl="0" indent="-514350">
              <a:buFont typeface="+mj-lt"/>
              <a:buAutoNum type="arabicPeriod" startAt="4"/>
            </a:pPr>
            <a:r>
              <a:rPr lang="en-US" dirty="0"/>
              <a:t>During Fall term, gather input from department members and stakeholders on what successful graduates are able to do in those roles as a result of having been in your program.</a:t>
            </a:r>
          </a:p>
          <a:p>
            <a:pPr marL="514350" lvl="0" indent="-514350">
              <a:buFont typeface="+mj-lt"/>
              <a:buAutoNum type="arabicPeriod" startAt="4"/>
            </a:pPr>
            <a:r>
              <a:rPr lang="en-US" dirty="0"/>
              <a:t>Use that input to craft well-written, robust PSLOs  </a:t>
            </a:r>
          </a:p>
          <a:p>
            <a:endParaRPr lang="en-US" dirty="0"/>
          </a:p>
        </p:txBody>
      </p:sp>
    </p:spTree>
    <p:extLst>
      <p:ext uri="{BB962C8B-B14F-4D97-AF65-F5344CB8AC3E}">
        <p14:creationId xmlns:p14="http://schemas.microsoft.com/office/powerpoint/2010/main" val="7961062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a Suggested Process</a:t>
            </a:r>
            <a:endParaRPr lang="en-US" dirty="0"/>
          </a:p>
        </p:txBody>
      </p:sp>
      <p:sp>
        <p:nvSpPr>
          <p:cNvPr id="3" name="Content Placeholder 2"/>
          <p:cNvSpPr>
            <a:spLocks noGrp="1"/>
          </p:cNvSpPr>
          <p:nvPr>
            <p:ph idx="1"/>
          </p:nvPr>
        </p:nvSpPr>
        <p:spPr/>
        <p:txBody>
          <a:bodyPr/>
          <a:lstStyle/>
          <a:p>
            <a:r>
              <a:rPr lang="en-US" dirty="0" smtClean="0"/>
              <a:t>Review Handout </a:t>
            </a:r>
            <a:endParaRPr lang="en-US" dirty="0"/>
          </a:p>
        </p:txBody>
      </p:sp>
    </p:spTree>
    <p:extLst>
      <p:ext uri="{BB962C8B-B14F-4D97-AF65-F5344CB8AC3E}">
        <p14:creationId xmlns:p14="http://schemas.microsoft.com/office/powerpoint/2010/main" val="38690416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Academic Leadership</a:t>
            </a:r>
            <a:endParaRPr lang="en-US" dirty="0"/>
          </a:p>
        </p:txBody>
      </p:sp>
      <p:sp>
        <p:nvSpPr>
          <p:cNvPr id="3" name="Content Placeholder 2"/>
          <p:cNvSpPr>
            <a:spLocks noGrp="1"/>
          </p:cNvSpPr>
          <p:nvPr>
            <p:ph idx="1"/>
          </p:nvPr>
        </p:nvSpPr>
        <p:spPr/>
        <p:txBody>
          <a:bodyPr/>
          <a:lstStyle/>
          <a:p>
            <a:r>
              <a:rPr lang="en-US" dirty="0" smtClean="0"/>
              <a:t>Is what you need to do to accomplish clear to you?</a:t>
            </a:r>
          </a:p>
          <a:p>
            <a:r>
              <a:rPr lang="en-US" dirty="0" smtClean="0"/>
              <a:t>Are you aware of the </a:t>
            </a:r>
            <a:r>
              <a:rPr lang="en-US" dirty="0" err="1" smtClean="0"/>
              <a:t>resourses</a:t>
            </a:r>
            <a:r>
              <a:rPr lang="en-US" dirty="0" smtClean="0"/>
              <a:t> that are available to you?</a:t>
            </a:r>
          </a:p>
          <a:p>
            <a:r>
              <a:rPr lang="en-US" dirty="0"/>
              <a:t>What do you need to be successful?</a:t>
            </a:r>
          </a:p>
          <a:p>
            <a:endParaRPr lang="en-US" dirty="0"/>
          </a:p>
        </p:txBody>
      </p:sp>
    </p:spTree>
    <p:extLst>
      <p:ext uri="{BB962C8B-B14F-4D97-AF65-F5344CB8AC3E}">
        <p14:creationId xmlns:p14="http://schemas.microsoft.com/office/powerpoint/2010/main" val="27968892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Institutional Supports</a:t>
            </a:r>
            <a:endParaRPr lang="en-US" dirty="0"/>
          </a:p>
        </p:txBody>
      </p:sp>
      <p:sp>
        <p:nvSpPr>
          <p:cNvPr id="3" name="Content Placeholder 2"/>
          <p:cNvSpPr>
            <a:spLocks noGrp="1"/>
          </p:cNvSpPr>
          <p:nvPr>
            <p:ph idx="1"/>
          </p:nvPr>
        </p:nvSpPr>
        <p:spPr/>
        <p:txBody>
          <a:bodyPr/>
          <a:lstStyle/>
          <a:p>
            <a:r>
              <a:rPr lang="en-US" dirty="0" smtClean="0"/>
              <a:t>Available Resources and Materials</a:t>
            </a:r>
          </a:p>
          <a:p>
            <a:pPr lvl="1"/>
            <a:r>
              <a:rPr lang="en-US" dirty="0" smtClean="0"/>
              <a:t>Guidebooks and Instructional Materials</a:t>
            </a:r>
          </a:p>
          <a:p>
            <a:pPr lvl="1"/>
            <a:r>
              <a:rPr lang="en-US" dirty="0" smtClean="0"/>
              <a:t>Facilitation (Help us define what sorts of facilitation you might need)</a:t>
            </a:r>
          </a:p>
          <a:p>
            <a:pPr lvl="1"/>
            <a:r>
              <a:rPr lang="en-US" dirty="0" smtClean="0"/>
              <a:t>Customized professional development</a:t>
            </a:r>
          </a:p>
          <a:p>
            <a:pPr lvl="1"/>
            <a:endParaRPr lang="en-US" dirty="0" smtClean="0"/>
          </a:p>
          <a:p>
            <a:pPr lvl="1"/>
            <a:endParaRPr lang="en-US" dirty="0"/>
          </a:p>
        </p:txBody>
      </p:sp>
    </p:spTree>
    <p:extLst>
      <p:ext uri="{BB962C8B-B14F-4D97-AF65-F5344CB8AC3E}">
        <p14:creationId xmlns:p14="http://schemas.microsoft.com/office/powerpoint/2010/main" val="34296101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Participants in Session A </a:t>
            </a:r>
            <a:br>
              <a:rPr lang="en-US" dirty="0" smtClean="0"/>
            </a:br>
            <a:r>
              <a:rPr lang="en-US" dirty="0" smtClean="0"/>
              <a:t>Will Be Able To:</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Identify programs within their departments</a:t>
            </a:r>
          </a:p>
          <a:p>
            <a:r>
              <a:rPr lang="en-US" dirty="0" smtClean="0"/>
              <a:t>Explain Program Student Learning Outcomes and their role in a continuous improvement cycle to colleagues within their department (including their role in program review)</a:t>
            </a:r>
          </a:p>
          <a:p>
            <a:r>
              <a:rPr lang="en-US" dirty="0" smtClean="0"/>
              <a:t>Evaluate particular PSLOs, identifying their stronger and weaker elements</a:t>
            </a:r>
          </a:p>
          <a:p>
            <a:r>
              <a:rPr lang="en-US" dirty="0" smtClean="0"/>
              <a:t> Assist and lead colleagues in their own departments through the process of drafting PSLOs by the end of Fall Term.</a:t>
            </a:r>
            <a:endParaRPr lang="en-US" dirty="0"/>
          </a:p>
        </p:txBody>
      </p:sp>
    </p:spTree>
    <p:extLst>
      <p:ext uri="{BB962C8B-B14F-4D97-AF65-F5344CB8AC3E}">
        <p14:creationId xmlns:p14="http://schemas.microsoft.com/office/powerpoint/2010/main" val="13434323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else can be provided to help you be successful?</a:t>
            </a:r>
            <a:endParaRPr lang="en-US" dirty="0"/>
          </a:p>
        </p:txBody>
      </p:sp>
      <p:sp>
        <p:nvSpPr>
          <p:cNvPr id="3" name="Content Placeholder 2"/>
          <p:cNvSpPr>
            <a:spLocks noGrp="1"/>
          </p:cNvSpPr>
          <p:nvPr>
            <p:ph idx="1"/>
          </p:nvPr>
        </p:nvSpPr>
        <p:spPr/>
        <p:txBody>
          <a:bodyPr/>
          <a:lstStyle/>
          <a:p>
            <a:pPr marL="457200" lvl="0" indent="-457200">
              <a:buFont typeface="Arial"/>
              <a:buChar char="•"/>
            </a:pPr>
            <a:r>
              <a:rPr lang="en-US" dirty="0" smtClean="0"/>
              <a:t>Let </a:t>
            </a:r>
            <a:r>
              <a:rPr lang="en-US" dirty="0"/>
              <a:t>us know if your department needs additional resources or support they need to do this work.  </a:t>
            </a:r>
          </a:p>
          <a:p>
            <a:pPr marL="457200" lvl="0" indent="-457200">
              <a:buFont typeface="Arial"/>
              <a:buChar char="•"/>
            </a:pPr>
            <a:r>
              <a:rPr lang="en-US" dirty="0"/>
              <a:t>Remember facilitators are available to help you with any step in this process</a:t>
            </a:r>
            <a:r>
              <a:rPr lang="en-US" dirty="0" smtClean="0"/>
              <a:t>!!!</a:t>
            </a:r>
          </a:p>
          <a:p>
            <a:pPr marL="457200" lvl="0" indent="-457200">
              <a:buFont typeface="Arial"/>
              <a:buChar char="•"/>
            </a:pPr>
            <a:r>
              <a:rPr lang="en-US" dirty="0" smtClean="0"/>
              <a:t>Any final thoughts?</a:t>
            </a:r>
            <a:endParaRPr lang="en-US" dirty="0"/>
          </a:p>
        </p:txBody>
      </p:sp>
    </p:spTree>
    <p:extLst>
      <p:ext uri="{BB962C8B-B14F-4D97-AF65-F5344CB8AC3E}">
        <p14:creationId xmlns:p14="http://schemas.microsoft.com/office/powerpoint/2010/main" val="707809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Participants in Session </a:t>
            </a:r>
            <a:r>
              <a:rPr lang="en-US" dirty="0"/>
              <a:t>B</a:t>
            </a:r>
            <a:r>
              <a:rPr lang="en-US" dirty="0" smtClean="0"/>
              <a:t> </a:t>
            </a:r>
            <a:br>
              <a:rPr lang="en-US" dirty="0" smtClean="0"/>
            </a:br>
            <a:r>
              <a:rPr lang="en-US" dirty="0" smtClean="0"/>
              <a:t>Will Be Able To:</a:t>
            </a:r>
            <a:endParaRPr lang="en-US" dirty="0"/>
          </a:p>
        </p:txBody>
      </p:sp>
      <p:sp>
        <p:nvSpPr>
          <p:cNvPr id="3" name="Content Placeholder 2"/>
          <p:cNvSpPr>
            <a:spLocks noGrp="1"/>
          </p:cNvSpPr>
          <p:nvPr>
            <p:ph idx="1"/>
          </p:nvPr>
        </p:nvSpPr>
        <p:spPr/>
        <p:txBody>
          <a:bodyPr>
            <a:normAutofit/>
          </a:bodyPr>
          <a:lstStyle/>
          <a:p>
            <a:r>
              <a:rPr lang="en-US" dirty="0" smtClean="0"/>
              <a:t>Identify College Goals for PSLOs</a:t>
            </a:r>
          </a:p>
          <a:p>
            <a:r>
              <a:rPr lang="en-US" dirty="0" smtClean="0"/>
              <a:t>Follow some suggested processes</a:t>
            </a:r>
          </a:p>
          <a:p>
            <a:r>
              <a:rPr lang="en-US" dirty="0" smtClean="0"/>
              <a:t>Understand resources and materials available to support this process</a:t>
            </a:r>
          </a:p>
          <a:p>
            <a:r>
              <a:rPr lang="en-US" dirty="0" smtClean="0"/>
              <a:t>Contact appropriate others for help.</a:t>
            </a:r>
            <a:endParaRPr lang="en-US" dirty="0"/>
          </a:p>
        </p:txBody>
      </p:sp>
    </p:spTree>
    <p:extLst>
      <p:ext uri="{BB962C8B-B14F-4D97-AF65-F5344CB8AC3E}">
        <p14:creationId xmlns:p14="http://schemas.microsoft.com/office/powerpoint/2010/main" val="6002572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a “Program”?</a:t>
            </a:r>
            <a:endParaRPr lang="en-US" dirty="0"/>
          </a:p>
        </p:txBody>
      </p:sp>
      <p:sp>
        <p:nvSpPr>
          <p:cNvPr id="3" name="Content Placeholder 2"/>
          <p:cNvSpPr>
            <a:spLocks noGrp="1"/>
          </p:cNvSpPr>
          <p:nvPr>
            <p:ph idx="1"/>
          </p:nvPr>
        </p:nvSpPr>
        <p:spPr/>
        <p:txBody>
          <a:bodyPr>
            <a:normAutofit/>
          </a:bodyPr>
          <a:lstStyle/>
          <a:p>
            <a:r>
              <a:rPr lang="en-US" dirty="0" smtClean="0"/>
              <a:t>Any conceptual grouping of more than one course together as an educational unit that appreciable numbers of students might take, for which it makes sense to define outcomes</a:t>
            </a:r>
          </a:p>
          <a:p>
            <a:r>
              <a:rPr lang="en-US" dirty="0" smtClean="0"/>
              <a:t>At a minimum: Every formal degree/certificate/certification is a program</a:t>
            </a:r>
          </a:p>
          <a:p>
            <a:r>
              <a:rPr lang="en-US" dirty="0" smtClean="0"/>
              <a:t>The opposite extreme: Even a two-course sequence can be considered a program</a:t>
            </a:r>
          </a:p>
          <a:p>
            <a:endParaRPr lang="en-US" dirty="0" smtClean="0"/>
          </a:p>
        </p:txBody>
      </p:sp>
    </p:spTree>
    <p:extLst>
      <p:ext uri="{BB962C8B-B14F-4D97-AF65-F5344CB8AC3E}">
        <p14:creationId xmlns:p14="http://schemas.microsoft.com/office/powerpoint/2010/main" val="41805266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Your Programs</a:t>
            </a:r>
            <a:endParaRPr lang="en-US" sz="5400" dirty="0"/>
          </a:p>
        </p:txBody>
      </p:sp>
      <p:sp>
        <p:nvSpPr>
          <p:cNvPr id="3" name="Content Placeholder 2"/>
          <p:cNvSpPr>
            <a:spLocks noGrp="1"/>
          </p:cNvSpPr>
          <p:nvPr>
            <p:ph idx="1"/>
          </p:nvPr>
        </p:nvSpPr>
        <p:spPr/>
        <p:txBody>
          <a:bodyPr>
            <a:normAutofit/>
          </a:bodyPr>
          <a:lstStyle/>
          <a:p>
            <a:r>
              <a:rPr lang="en-US" sz="4400" dirty="0" smtClean="0"/>
              <a:t>What programs are offered by your department?</a:t>
            </a:r>
          </a:p>
          <a:p>
            <a:r>
              <a:rPr lang="en-US" sz="4400" dirty="0" smtClean="0"/>
              <a:t>Examples of Programs</a:t>
            </a:r>
            <a:endParaRPr lang="en-US" sz="4400" dirty="0"/>
          </a:p>
        </p:txBody>
      </p:sp>
    </p:spTree>
    <p:extLst>
      <p:ext uri="{BB962C8B-B14F-4D97-AF65-F5344CB8AC3E}">
        <p14:creationId xmlns:p14="http://schemas.microsoft.com/office/powerpoint/2010/main" val="1045701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Stakeholders</a:t>
            </a:r>
            <a:endParaRPr lang="en-US" dirty="0"/>
          </a:p>
        </p:txBody>
      </p:sp>
      <p:sp>
        <p:nvSpPr>
          <p:cNvPr id="3" name="Content Placeholder 2"/>
          <p:cNvSpPr>
            <a:spLocks noGrp="1"/>
          </p:cNvSpPr>
          <p:nvPr>
            <p:ph idx="1"/>
          </p:nvPr>
        </p:nvSpPr>
        <p:spPr/>
        <p:txBody>
          <a:bodyPr/>
          <a:lstStyle/>
          <a:p>
            <a:r>
              <a:rPr lang="en-US" sz="4400" dirty="0"/>
              <a:t>Who are </a:t>
            </a:r>
            <a:r>
              <a:rPr lang="en-US" sz="4400" dirty="0" smtClean="0"/>
              <a:t>the stakeholders </a:t>
            </a:r>
            <a:r>
              <a:rPr lang="en-US" sz="4400" dirty="0"/>
              <a:t>in your </a:t>
            </a:r>
            <a:r>
              <a:rPr lang="en-US" sz="4400" dirty="0" smtClean="0"/>
              <a:t>program(s)?</a:t>
            </a:r>
          </a:p>
          <a:p>
            <a:r>
              <a:rPr lang="en-US" sz="4400" dirty="0" smtClean="0"/>
              <a:t>Examples of Stakeholders</a:t>
            </a:r>
          </a:p>
          <a:p>
            <a:endParaRPr lang="en-US" dirty="0" smtClean="0"/>
          </a:p>
          <a:p>
            <a:endParaRPr lang="en-US" dirty="0" smtClean="0"/>
          </a:p>
          <a:p>
            <a:pPr marL="0" indent="0">
              <a:buNone/>
            </a:pPr>
            <a:endParaRPr lang="en-US" dirty="0"/>
          </a:p>
          <a:p>
            <a:endParaRPr lang="en-US" dirty="0"/>
          </a:p>
        </p:txBody>
      </p:sp>
    </p:spTree>
    <p:extLst>
      <p:ext uri="{BB962C8B-B14F-4D97-AF65-F5344CB8AC3E}">
        <p14:creationId xmlns:p14="http://schemas.microsoft.com/office/powerpoint/2010/main" val="3170127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Making Claims about Programs</a:t>
            </a:r>
            <a:endParaRPr lang="en-US" dirty="0"/>
          </a:p>
        </p:txBody>
      </p:sp>
      <p:sp>
        <p:nvSpPr>
          <p:cNvPr id="3" name="Content Placeholder 2"/>
          <p:cNvSpPr>
            <a:spLocks noGrp="1"/>
          </p:cNvSpPr>
          <p:nvPr>
            <p:ph idx="1"/>
          </p:nvPr>
        </p:nvSpPr>
        <p:spPr/>
        <p:txBody>
          <a:bodyPr/>
          <a:lstStyle/>
          <a:p>
            <a:r>
              <a:rPr lang="en-US" sz="4400" dirty="0"/>
              <a:t>What claims can we make about how our students change by </a:t>
            </a:r>
            <a:r>
              <a:rPr lang="en-US" sz="4400" dirty="0" smtClean="0"/>
              <a:t>experiencing the components of your program(s)?</a:t>
            </a:r>
          </a:p>
          <a:p>
            <a:r>
              <a:rPr lang="en-US" sz="4400" dirty="0" smtClean="0"/>
              <a:t>Examples of Claims</a:t>
            </a:r>
          </a:p>
          <a:p>
            <a:r>
              <a:rPr lang="en-US" sz="4400" dirty="0" smtClean="0"/>
              <a:t>Claims = Program SLOs</a:t>
            </a:r>
          </a:p>
          <a:p>
            <a:endParaRPr lang="en-US" sz="4400" dirty="0"/>
          </a:p>
          <a:p>
            <a:endParaRPr lang="en-US" dirty="0"/>
          </a:p>
        </p:txBody>
      </p:sp>
    </p:spTree>
    <p:extLst>
      <p:ext uri="{BB962C8B-B14F-4D97-AF65-F5344CB8AC3E}">
        <p14:creationId xmlns:p14="http://schemas.microsoft.com/office/powerpoint/2010/main" val="18238642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Let’s Practice </a:t>
            </a:r>
            <a:endParaRPr lang="en-US" dirty="0"/>
          </a:p>
        </p:txBody>
      </p:sp>
      <p:sp>
        <p:nvSpPr>
          <p:cNvPr id="3" name="Content Placeholder 2"/>
          <p:cNvSpPr>
            <a:spLocks noGrp="1"/>
          </p:cNvSpPr>
          <p:nvPr>
            <p:ph idx="1"/>
          </p:nvPr>
        </p:nvSpPr>
        <p:spPr/>
        <p:txBody>
          <a:bodyPr/>
          <a:lstStyle/>
          <a:p>
            <a:r>
              <a:rPr lang="en-US" dirty="0" smtClean="0"/>
              <a:t>Learning About Components and Strengths of Written Program Students Learning Outcomes</a:t>
            </a:r>
            <a:endParaRPr lang="en-US" dirty="0"/>
          </a:p>
        </p:txBody>
      </p:sp>
    </p:spTree>
    <p:extLst>
      <p:ext uri="{BB962C8B-B14F-4D97-AF65-F5344CB8AC3E}">
        <p14:creationId xmlns:p14="http://schemas.microsoft.com/office/powerpoint/2010/main" val="2098147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4000" b="0" dirty="0" smtClean="0"/>
              <a:t>Components of well-written PSLOs</a:t>
            </a:r>
            <a:endParaRPr lang="en-US" sz="4000" dirty="0"/>
          </a:p>
        </p:txBody>
      </p:sp>
      <p:sp>
        <p:nvSpPr>
          <p:cNvPr id="3" name="Content Placeholder 2"/>
          <p:cNvSpPr>
            <a:spLocks noGrp="1"/>
          </p:cNvSpPr>
          <p:nvPr>
            <p:ph idx="1"/>
          </p:nvPr>
        </p:nvSpPr>
        <p:spPr/>
        <p:txBody>
          <a:bodyPr>
            <a:normAutofit/>
          </a:bodyPr>
          <a:lstStyle/>
          <a:p>
            <a:pPr lvl="0"/>
            <a:r>
              <a:rPr lang="en-US" b="0" dirty="0" smtClean="0"/>
              <a:t>Describes an observable behavior of the learner (Uses an action verb – See reverse for examples)</a:t>
            </a:r>
          </a:p>
          <a:p>
            <a:pPr lvl="0"/>
            <a:r>
              <a:rPr lang="en-US" b="0" dirty="0" smtClean="0"/>
              <a:t>Specific content and expectations for behavior is stated</a:t>
            </a:r>
          </a:p>
          <a:p>
            <a:pPr lvl="0"/>
            <a:r>
              <a:rPr lang="en-US" b="0" dirty="0" smtClean="0"/>
              <a:t>Easily and similarly understood by stakeholders</a:t>
            </a:r>
          </a:p>
        </p:txBody>
      </p:sp>
    </p:spTree>
    <p:extLst>
      <p:ext uri="{BB962C8B-B14F-4D97-AF65-F5344CB8AC3E}">
        <p14:creationId xmlns:p14="http://schemas.microsoft.com/office/powerpoint/2010/main" val="31217759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242</TotalTime>
  <Words>697</Words>
  <Application>Microsoft Office PowerPoint</Application>
  <PresentationFormat>On-screen Show (4:3)</PresentationFormat>
  <Paragraphs>78</Paragraphs>
  <Slides>20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Calibri</vt:lpstr>
      <vt:lpstr>Office Theme</vt:lpstr>
      <vt:lpstr>Writing Program-level Student Learning Outcomes (PSLOs)</vt:lpstr>
      <vt:lpstr>Participants in Session A  Will Be Able To:</vt:lpstr>
      <vt:lpstr>Participants in Session B  Will Be Able To:</vt:lpstr>
      <vt:lpstr>What’s a “Program”?</vt:lpstr>
      <vt:lpstr>Your Programs</vt:lpstr>
      <vt:lpstr>Stakeholders</vt:lpstr>
      <vt:lpstr>Making Claims about Programs</vt:lpstr>
      <vt:lpstr>Let’s Practice </vt:lpstr>
      <vt:lpstr>Components of well-written PSLOs</vt:lpstr>
      <vt:lpstr>Components of well-written PSLOs</vt:lpstr>
      <vt:lpstr>Components of well-written PSLOs</vt:lpstr>
      <vt:lpstr>Components of well-written PSLOs</vt:lpstr>
      <vt:lpstr>Practice Writing PSLOs</vt:lpstr>
      <vt:lpstr>Recap of College Goals  for PSLOs</vt:lpstr>
      <vt:lpstr>Basic Steps of Process</vt:lpstr>
      <vt:lpstr>Basic Steps of Process</vt:lpstr>
      <vt:lpstr>Review a Suggested Process</vt:lpstr>
      <vt:lpstr>Academic Leadership</vt:lpstr>
      <vt:lpstr>Institutional Supports</vt:lpstr>
      <vt:lpstr>What else can be provided to help you be successful?</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Program-level Student Learning Outcomes</dc:title>
  <dc:creator>Privacy Matters</dc:creator>
  <cp:lastModifiedBy>Stephen Brouwers</cp:lastModifiedBy>
  <cp:revision>12</cp:revision>
  <dcterms:created xsi:type="dcterms:W3CDTF">2013-08-01T13:47:46Z</dcterms:created>
  <dcterms:modified xsi:type="dcterms:W3CDTF">2016-03-24T19:49:52Z</dcterms:modified>
</cp:coreProperties>
</file>